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663" r:id="rId2"/>
    <p:sldId id="261" r:id="rId3"/>
    <p:sldId id="662" r:id="rId4"/>
    <p:sldId id="2070" r:id="rId5"/>
    <p:sldId id="2063" r:id="rId6"/>
    <p:sldId id="1987" r:id="rId7"/>
    <p:sldId id="2015" r:id="rId8"/>
    <p:sldId id="2069" r:id="rId9"/>
    <p:sldId id="664" r:id="rId10"/>
    <p:sldId id="2054" r:id="rId11"/>
    <p:sldId id="2049" r:id="rId12"/>
    <p:sldId id="658" r:id="rId13"/>
    <p:sldId id="2056" r:id="rId14"/>
    <p:sldId id="2057" r:id="rId15"/>
    <p:sldId id="2036" r:id="rId16"/>
    <p:sldId id="20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91463"/>
  </p:normalViewPr>
  <p:slideViewPr>
    <p:cSldViewPr snapToGrid="0">
      <p:cViewPr varScale="1">
        <p:scale>
          <a:sx n="62" d="100"/>
          <a:sy n="62" d="100"/>
        </p:scale>
        <p:origin x="9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05A83-37E1-664C-A8BA-34D4E32B58A2}"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3FA21-73EE-7D48-956F-DD5B4A0938DC}" type="slidenum">
              <a:rPr lang="en-US" smtClean="0"/>
              <a:t>‹#›</a:t>
            </a:fld>
            <a:endParaRPr lang="en-US"/>
          </a:p>
        </p:txBody>
      </p:sp>
    </p:spTree>
    <p:extLst>
      <p:ext uri="{BB962C8B-B14F-4D97-AF65-F5344CB8AC3E}">
        <p14:creationId xmlns:p14="http://schemas.microsoft.com/office/powerpoint/2010/main" val="404891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1</a:t>
            </a:fld>
            <a:endParaRPr lang="en-US"/>
          </a:p>
        </p:txBody>
      </p:sp>
    </p:spTree>
    <p:extLst>
      <p:ext uri="{BB962C8B-B14F-4D97-AF65-F5344CB8AC3E}">
        <p14:creationId xmlns:p14="http://schemas.microsoft.com/office/powerpoint/2010/main" val="60094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6</a:t>
            </a:fld>
            <a:endParaRPr lang="en-US"/>
          </a:p>
        </p:txBody>
      </p:sp>
    </p:spTree>
    <p:extLst>
      <p:ext uri="{BB962C8B-B14F-4D97-AF65-F5344CB8AC3E}">
        <p14:creationId xmlns:p14="http://schemas.microsoft.com/office/powerpoint/2010/main" val="7247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7</a:t>
            </a:fld>
            <a:endParaRPr lang="en-US"/>
          </a:p>
        </p:txBody>
      </p:sp>
    </p:spTree>
    <p:extLst>
      <p:ext uri="{BB962C8B-B14F-4D97-AF65-F5344CB8AC3E}">
        <p14:creationId xmlns:p14="http://schemas.microsoft.com/office/powerpoint/2010/main" val="296532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9</a:t>
            </a:fld>
            <a:endParaRPr lang="en-US"/>
          </a:p>
        </p:txBody>
      </p:sp>
    </p:spTree>
    <p:extLst>
      <p:ext uri="{BB962C8B-B14F-4D97-AF65-F5344CB8AC3E}">
        <p14:creationId xmlns:p14="http://schemas.microsoft.com/office/powerpoint/2010/main" val="376466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16</a:t>
            </a:fld>
            <a:endParaRPr lang="en-US"/>
          </a:p>
        </p:txBody>
      </p:sp>
    </p:spTree>
    <p:extLst>
      <p:ext uri="{BB962C8B-B14F-4D97-AF65-F5344CB8AC3E}">
        <p14:creationId xmlns:p14="http://schemas.microsoft.com/office/powerpoint/2010/main" val="205625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A8DC-1056-CBD1-EAC3-B6BB2D552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60490-57DA-7D1D-2F05-A63A1F230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077CF6-A812-8638-9521-43D23CE384E3}"/>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5" name="Footer Placeholder 4">
            <a:extLst>
              <a:ext uri="{FF2B5EF4-FFF2-40B4-BE49-F238E27FC236}">
                <a16:creationId xmlns:a16="http://schemas.microsoft.com/office/drawing/2014/main" id="{BF890BD9-3024-E639-2BE5-C2814076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B050C-4A69-D490-BD24-593338AD171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405842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BCD-79D8-7CF2-F88E-76A3101DE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1C2A7-DE74-F308-C612-6198C075F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6B88C-A664-782E-83F9-9570E4A51B80}"/>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5" name="Footer Placeholder 4">
            <a:extLst>
              <a:ext uri="{FF2B5EF4-FFF2-40B4-BE49-F238E27FC236}">
                <a16:creationId xmlns:a16="http://schemas.microsoft.com/office/drawing/2014/main" id="{59AFA74E-D578-890B-7DE8-6BCCA035A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DCB48-C7DF-C08F-C1BA-3C66A7ECCE6F}"/>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281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E4DFC-7B56-D877-995E-6EF16005B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1F312-6819-2ABE-F7F9-C620744AE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060D-D126-59AA-5356-97CE13D87605}"/>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5" name="Footer Placeholder 4">
            <a:extLst>
              <a:ext uri="{FF2B5EF4-FFF2-40B4-BE49-F238E27FC236}">
                <a16:creationId xmlns:a16="http://schemas.microsoft.com/office/drawing/2014/main" id="{084295E2-8A2C-3D20-6A44-694BB3D1F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2E8D4-5294-00C5-E550-4F5C0B385D6C}"/>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34243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E02B-E1AD-A76D-2378-151A8713B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2AE17-2A4D-5EE8-DC5D-762779652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E9359-CAE2-19D9-6D4E-D14100B84738}"/>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5" name="Footer Placeholder 4">
            <a:extLst>
              <a:ext uri="{FF2B5EF4-FFF2-40B4-BE49-F238E27FC236}">
                <a16:creationId xmlns:a16="http://schemas.microsoft.com/office/drawing/2014/main" id="{A827A87A-3BF1-369B-28C7-DB104B6D3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88463-E050-4C2E-E3A6-286228E43AED}"/>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01466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CC67-CC4D-937A-CB1A-14F89366E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09F95-ADFA-D553-2042-5E8B02B82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734950-BFF7-64B3-E221-0A44C63737E5}"/>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5" name="Footer Placeholder 4">
            <a:extLst>
              <a:ext uri="{FF2B5EF4-FFF2-40B4-BE49-F238E27FC236}">
                <a16:creationId xmlns:a16="http://schemas.microsoft.com/office/drawing/2014/main" id="{97630626-8042-F897-E6EF-AD7F977C3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1C7CB-600D-5542-DD99-737FBBCDCE0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9663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1A1C-D450-AFBD-CD2C-02433C8A9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E4C57-F948-2374-1F4A-3DA94E5CAC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5397A-C738-6C4C-EE68-00833D5A2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7DA73-C952-BEE3-1F97-93A2AE58076B}"/>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6" name="Footer Placeholder 5">
            <a:extLst>
              <a:ext uri="{FF2B5EF4-FFF2-40B4-BE49-F238E27FC236}">
                <a16:creationId xmlns:a16="http://schemas.microsoft.com/office/drawing/2014/main" id="{6DAD5F2E-0B93-4F94-D320-14B20E4AC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4A94E-D52E-A219-47C0-98AA3ABE8D2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1413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0B38-1590-D42A-06AD-5E778EEAC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52179-CDCA-50C6-7B41-C84FCE984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D253A-99F9-EBD2-347B-D4533DCF79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7774F-8FB4-7D59-D920-1235AE6D6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02B73-2938-BCE3-C573-92C3CA6BB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BECA2B-89C8-FC60-744E-035534D41EBC}"/>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8" name="Footer Placeholder 7">
            <a:extLst>
              <a:ext uri="{FF2B5EF4-FFF2-40B4-BE49-F238E27FC236}">
                <a16:creationId xmlns:a16="http://schemas.microsoft.com/office/drawing/2014/main" id="{47A9C5CA-A01F-8636-E623-7DB9ED6633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93E39A-545D-036C-B6AD-E0C85671F12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2707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9102-871D-ED73-7525-972FB1FF9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3DEDFE-3894-C87B-0A50-535A5E9C183E}"/>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4" name="Footer Placeholder 3">
            <a:extLst>
              <a:ext uri="{FF2B5EF4-FFF2-40B4-BE49-F238E27FC236}">
                <a16:creationId xmlns:a16="http://schemas.microsoft.com/office/drawing/2014/main" id="{5FA3A40C-37F2-8D9B-F72D-EC35A6C40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B76DD-0C65-0EE3-5FE8-9AD92AEFE134}"/>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812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CB3F3-6619-17FC-DC74-D79A56B608F5}"/>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3" name="Footer Placeholder 2">
            <a:extLst>
              <a:ext uri="{FF2B5EF4-FFF2-40B4-BE49-F238E27FC236}">
                <a16:creationId xmlns:a16="http://schemas.microsoft.com/office/drawing/2014/main" id="{3257ADF3-AF6C-052A-EDB1-03671BF75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92975-6F4F-FFDA-525E-1E6B1DCEFE81}"/>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906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3C6D-D5E7-7C6E-37E1-7E5D3F306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C9671-82E6-989C-D232-D622BA7F3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D967E6-452E-D5F2-D0B0-A6BCF4488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20B00-6D1E-705A-DAF6-8D0EB98C11A0}"/>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6" name="Footer Placeholder 5">
            <a:extLst>
              <a:ext uri="{FF2B5EF4-FFF2-40B4-BE49-F238E27FC236}">
                <a16:creationId xmlns:a16="http://schemas.microsoft.com/office/drawing/2014/main" id="{1569DC6F-5615-E1E3-783C-407A43CC1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77625-580B-00F7-2855-16B4E0B499B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1841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33A0-7AA3-B870-2EBD-6985F2EFC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BF757-9CE2-4F64-8FEA-0FEE7E6CC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EB32B8-0185-C4BC-367F-F3B5B6037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61E58-BDDD-34F7-B6A3-F8B5271D621E}"/>
              </a:ext>
            </a:extLst>
          </p:cNvPr>
          <p:cNvSpPr>
            <a:spLocks noGrp="1"/>
          </p:cNvSpPr>
          <p:nvPr>
            <p:ph type="dt" sz="half" idx="10"/>
          </p:nvPr>
        </p:nvSpPr>
        <p:spPr/>
        <p:txBody>
          <a:bodyPr/>
          <a:lstStyle/>
          <a:p>
            <a:fld id="{75DD0B30-2029-F941-A117-4690877D4EBD}" type="datetimeFigureOut">
              <a:rPr lang="en-US" smtClean="0"/>
              <a:t>9/22/2024</a:t>
            </a:fld>
            <a:endParaRPr lang="en-US"/>
          </a:p>
        </p:txBody>
      </p:sp>
      <p:sp>
        <p:nvSpPr>
          <p:cNvPr id="6" name="Footer Placeholder 5">
            <a:extLst>
              <a:ext uri="{FF2B5EF4-FFF2-40B4-BE49-F238E27FC236}">
                <a16:creationId xmlns:a16="http://schemas.microsoft.com/office/drawing/2014/main" id="{399BADB8-9D4C-4A42-C80C-6A31B825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475AD-E80E-841E-90E9-2888DC0316F9}"/>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93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2795A-68B9-3465-1165-99781406A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CD06F-7420-9FB8-2DDF-C8F206C1F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05432-4908-2C10-81BC-68FCDA510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D0B30-2029-F941-A117-4690877D4EBD}" type="datetimeFigureOut">
              <a:rPr lang="en-US" smtClean="0"/>
              <a:t>9/22/2024</a:t>
            </a:fld>
            <a:endParaRPr lang="en-US"/>
          </a:p>
        </p:txBody>
      </p:sp>
      <p:sp>
        <p:nvSpPr>
          <p:cNvPr id="5" name="Footer Placeholder 4">
            <a:extLst>
              <a:ext uri="{FF2B5EF4-FFF2-40B4-BE49-F238E27FC236}">
                <a16:creationId xmlns:a16="http://schemas.microsoft.com/office/drawing/2014/main" id="{A0A12BDC-F4E6-25A5-63ED-CADD67ED2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2D38A-28B6-A524-95D6-57D4F92C9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C9B4-D9D4-A043-A1F3-883A7C5973C2}" type="slidenum">
              <a:rPr lang="en-US" smtClean="0"/>
              <a:t>‹#›</a:t>
            </a:fld>
            <a:endParaRPr lang="en-US"/>
          </a:p>
        </p:txBody>
      </p:sp>
    </p:spTree>
    <p:extLst>
      <p:ext uri="{BB962C8B-B14F-4D97-AF65-F5344CB8AC3E}">
        <p14:creationId xmlns:p14="http://schemas.microsoft.com/office/powerpoint/2010/main" val="3253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usstudentloancenter.org/7-money-management-tips-every-college-student-needs/wants-vs-needs-d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arlacummins.com/care-brain-reduce-adhd-symptom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hyperlink" Target="https://www.vecteezy.com/free-vector/crepes?page=13" TargetMode="External"/><Relationship Id="rId3" Type="http://schemas.openxmlformats.org/officeDocument/2006/relationships/hyperlink" Target="https://pixabay.com/en/luxury-car-expensive-lamborghini-308716/" TargetMode="External"/><Relationship Id="rId7"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vecteezy.com/vector-art/375420-video-game-vector-icon"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hyperlink" Target="https://www.dreamstime.com/stock-illustration-marketing-word-cloud-black-background-image8310807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etsy.com/listing/928302252/inspired-nike-air-force-1-silhouette"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www.dreamstime.com/stock-illustration-marketing-word-cloud-black-background-image8310807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o3c_pJ_CLJQ?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lipartsx.blogspot.com/2019/12/speech-bubble-clipart-transparen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F434-C06B-B707-9CAE-BECA430B49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297286-959E-935D-B933-20E226BB19A7}"/>
              </a:ext>
            </a:extLst>
          </p:cNvPr>
          <p:cNvSpPr>
            <a:spLocks noGrp="1"/>
          </p:cNvSpPr>
          <p:nvPr>
            <p:ph idx="1"/>
          </p:nvPr>
        </p:nvSpPr>
        <p:spPr/>
        <p:txBody>
          <a:bodyPr/>
          <a:lstStyle/>
          <a:p>
            <a:endParaRPr lang="en-US"/>
          </a:p>
        </p:txBody>
      </p:sp>
      <p:pic>
        <p:nvPicPr>
          <p:cNvPr id="10242" name="Picture 2" descr="what is marketing">
            <a:extLst>
              <a:ext uri="{FF2B5EF4-FFF2-40B4-BE49-F238E27FC236}">
                <a16:creationId xmlns:a16="http://schemas.microsoft.com/office/drawing/2014/main" id="{0131200D-FD6E-7A3F-918F-4F1F7B06C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2192000" cy="63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4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ow to Create a Marketing Campaign That Makes You Stand Out - Foundr">
            <a:extLst>
              <a:ext uri="{FF2B5EF4-FFF2-40B4-BE49-F238E27FC236}">
                <a16:creationId xmlns:a16="http://schemas.microsoft.com/office/drawing/2014/main" id="{87C537A4-457F-334A-92DA-958BBD84E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70" r="13897"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4" name="Rectangle 41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68374" y="155262"/>
            <a:ext cx="3822189" cy="1899912"/>
          </a:xfrm>
        </p:spPr>
        <p:txBody>
          <a:bodyPr>
            <a:normAutofit/>
          </a:bodyPr>
          <a:lstStyle/>
          <a:p>
            <a:r>
              <a:rPr lang="en-US" sz="4000" dirty="0"/>
              <a:t>Marketing Concept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68377" y="1903751"/>
            <a:ext cx="4333407" cy="4589124"/>
          </a:xfrm>
        </p:spPr>
        <p:txBody>
          <a:bodyPr>
            <a:normAutofit/>
          </a:bodyPr>
          <a:lstStyle/>
          <a:p>
            <a:pPr marL="0" indent="0">
              <a:buNone/>
            </a:pPr>
            <a:r>
              <a:rPr lang="en-US" altLang="en-US" dirty="0">
                <a:latin typeface="+mj-lt"/>
                <a:ea typeface="ＭＳ Ｐゴシック" panose="020B0600070205080204" pitchFamily="34" charset="-128"/>
                <a:cs typeface="Arial" panose="020B0604020202020204" pitchFamily="34" charset="0"/>
              </a:rPr>
              <a:t>While we know a business is started to earn a </a:t>
            </a:r>
            <a:r>
              <a:rPr lang="en-US" altLang="en-US" b="1" i="1" u="sng" dirty="0">
                <a:latin typeface="+mj-lt"/>
                <a:ea typeface="ＭＳ Ｐゴシック" panose="020B0600070205080204" pitchFamily="34" charset="-128"/>
                <a:cs typeface="Arial" panose="020B0604020202020204" pitchFamily="34" charset="0"/>
              </a:rPr>
              <a:t>profit</a:t>
            </a:r>
            <a:r>
              <a:rPr lang="en-US" altLang="en-US" dirty="0">
                <a:latin typeface="+mj-lt"/>
                <a:ea typeface="ＭＳ Ｐゴシック" panose="020B0600070205080204" pitchFamily="34" charset="-128"/>
                <a:cs typeface="Arial" panose="020B0604020202020204" pitchFamily="34" charset="0"/>
              </a:rPr>
              <a:t>, business owners need to understand the </a:t>
            </a:r>
            <a:r>
              <a:rPr lang="en-US" altLang="en-US" b="1" dirty="0">
                <a:latin typeface="+mj-lt"/>
                <a:ea typeface="ＭＳ Ｐゴシック" panose="020B0600070205080204" pitchFamily="34" charset="-128"/>
                <a:cs typeface="Arial" panose="020B0604020202020204" pitchFamily="34" charset="0"/>
              </a:rPr>
              <a:t>Concept</a:t>
            </a:r>
            <a:r>
              <a:rPr lang="en-US" altLang="en-US" dirty="0">
                <a:latin typeface="+mj-lt"/>
                <a:ea typeface="ＭＳ Ｐゴシック" panose="020B0600070205080204" pitchFamily="34" charset="-128"/>
                <a:cs typeface="Arial" panose="020B0604020202020204" pitchFamily="34" charset="0"/>
              </a:rPr>
              <a:t> of why they exist, or the </a:t>
            </a:r>
            <a:r>
              <a:rPr lang="en-US" altLang="en-US" b="1" i="1" dirty="0">
                <a:latin typeface="+mj-lt"/>
                <a:ea typeface="ＭＳ Ｐゴシック" panose="020B0600070205080204" pitchFamily="34" charset="-128"/>
                <a:cs typeface="Arial" panose="020B0604020202020204" pitchFamily="34" charset="0"/>
              </a:rPr>
              <a:t>reason </a:t>
            </a:r>
            <a:r>
              <a:rPr lang="en-US" altLang="en-US" dirty="0">
                <a:latin typeface="+mj-lt"/>
                <a:ea typeface="ＭＳ Ｐゴシック" panose="020B0600070205080204" pitchFamily="34" charset="-128"/>
                <a:cs typeface="Arial" panose="020B0604020202020204" pitchFamily="34" charset="0"/>
              </a:rPr>
              <a:t>for a company’s existence.</a:t>
            </a:r>
          </a:p>
          <a:p>
            <a:pPr marL="0" indent="0">
              <a:buNone/>
            </a:pPr>
            <a:endParaRPr lang="en-US" altLang="en-US" dirty="0">
              <a:latin typeface="+mj-lt"/>
              <a:ea typeface="ＭＳ Ｐゴシック" panose="020B0600070205080204" pitchFamily="34" charset="-128"/>
              <a:cs typeface="Arial" panose="020B0604020202020204" pitchFamily="34" charset="0"/>
            </a:endParaRPr>
          </a:p>
          <a:p>
            <a:pPr marL="0" indent="0">
              <a:buNone/>
            </a:pPr>
            <a:r>
              <a:rPr lang="en-US" altLang="en-US" dirty="0">
                <a:latin typeface="+mj-lt"/>
                <a:ea typeface="ＭＳ Ｐゴシック" panose="020B0600070205080204" pitchFamily="34" charset="-128"/>
                <a:cs typeface="Arial" panose="020B0604020202020204" pitchFamily="34" charset="0"/>
              </a:rPr>
              <a:t>A business exists to </a:t>
            </a:r>
            <a:r>
              <a:rPr lang="en-US" altLang="en-US" b="1" dirty="0">
                <a:latin typeface="+mj-lt"/>
                <a:ea typeface="ＭＳ Ｐゴシック" panose="020B0600070205080204" pitchFamily="34" charset="-128"/>
                <a:cs typeface="Arial" panose="020B0604020202020204" pitchFamily="34" charset="0"/>
              </a:rPr>
              <a:t>meet</a:t>
            </a:r>
            <a:r>
              <a:rPr lang="en-US" altLang="en-US" dirty="0">
                <a:latin typeface="+mj-lt"/>
                <a:ea typeface="ＭＳ Ｐゴシック" panose="020B0600070205080204" pitchFamily="34" charset="-128"/>
                <a:cs typeface="Arial" panose="020B0604020202020204" pitchFamily="34" charset="0"/>
              </a:rPr>
              <a:t> the </a:t>
            </a:r>
            <a:r>
              <a:rPr lang="en-US" altLang="en-US" b="1" dirty="0">
                <a:latin typeface="+mj-lt"/>
                <a:ea typeface="ＭＳ Ｐゴシック" panose="020B0600070205080204" pitchFamily="34" charset="-128"/>
                <a:cs typeface="Arial" panose="020B0604020202020204" pitchFamily="34" charset="0"/>
              </a:rPr>
              <a:t>wants</a:t>
            </a:r>
            <a:r>
              <a:rPr lang="en-US" altLang="en-US" dirty="0">
                <a:latin typeface="+mj-lt"/>
                <a:ea typeface="ＭＳ Ｐゴシック" panose="020B0600070205080204" pitchFamily="34" charset="-128"/>
                <a:cs typeface="Arial" panose="020B0604020202020204" pitchFamily="34" charset="0"/>
              </a:rPr>
              <a:t> and </a:t>
            </a:r>
            <a:r>
              <a:rPr lang="en-US" altLang="en-US" b="1" dirty="0">
                <a:latin typeface="+mj-lt"/>
                <a:ea typeface="ＭＳ Ｐゴシック" panose="020B0600070205080204" pitchFamily="34" charset="-128"/>
                <a:cs typeface="Arial" panose="020B0604020202020204" pitchFamily="34" charset="0"/>
              </a:rPr>
              <a:t>needs</a:t>
            </a:r>
            <a:r>
              <a:rPr lang="en-US" altLang="en-US" dirty="0">
                <a:latin typeface="+mj-lt"/>
                <a:ea typeface="ＭＳ Ｐゴシック" panose="020B0600070205080204" pitchFamily="34" charset="-128"/>
                <a:cs typeface="Arial" panose="020B0604020202020204" pitchFamily="34" charset="0"/>
              </a:rPr>
              <a:t> of </a:t>
            </a:r>
            <a:r>
              <a:rPr lang="en-US" altLang="en-US" b="1" dirty="0">
                <a:latin typeface="+mj-lt"/>
                <a:ea typeface="ＭＳ Ｐゴシック" panose="020B0600070205080204" pitchFamily="34" charset="-128"/>
                <a:cs typeface="Arial" panose="020B0604020202020204" pitchFamily="34" charset="0"/>
              </a:rPr>
              <a:t>customers</a:t>
            </a:r>
            <a:r>
              <a:rPr lang="en-US" altLang="en-US" dirty="0">
                <a:latin typeface="+mj-lt"/>
                <a:ea typeface="ＭＳ Ｐゴシック" panose="020B0600070205080204" pitchFamily="34" charset="-128"/>
                <a:cs typeface="Arial" panose="020B0604020202020204" pitchFamily="34" charset="0"/>
              </a:rPr>
              <a:t> while meeting the objectives of the company. </a:t>
            </a:r>
            <a:endParaRPr lang="en-US" altLang="en-US" sz="2000" dirty="0">
              <a:latin typeface="+mj-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341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248552"/>
            <a:ext cx="10515600" cy="719963"/>
          </a:xfrm>
        </p:spPr>
        <p:txBody>
          <a:bodyPr>
            <a:normAutofit/>
          </a:bodyPr>
          <a:lstStyle/>
          <a:p>
            <a:pPr algn="ctr"/>
            <a:r>
              <a:rPr lang="en-US" sz="3600" dirty="0"/>
              <a:t>What is the Marketing Concept?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184008"/>
            <a:ext cx="11582400" cy="5425440"/>
          </a:xfrm>
        </p:spPr>
        <p:txBody>
          <a:bodyPr>
            <a:noAutofit/>
          </a:bodyPr>
          <a:lstStyle/>
          <a:p>
            <a:pPr marL="0" indent="0" algn="ctr">
              <a:buNone/>
            </a:pPr>
            <a:r>
              <a:rPr lang="en-US" sz="3200" b="1" u="sng" dirty="0">
                <a:solidFill>
                  <a:srgbClr val="FF0000"/>
                </a:solidFill>
                <a:latin typeface="+mj-lt"/>
              </a:rPr>
              <a:t>The Marketing Concept</a:t>
            </a:r>
            <a:r>
              <a:rPr lang="en-US" sz="3200" dirty="0">
                <a:latin typeface="+mj-lt"/>
              </a:rPr>
              <a:t>: the idea that companies should analyze the needs and wants of their customers, and then make decisions to satisfy those needs better than the competition in an effort to earn a profit</a:t>
            </a:r>
          </a:p>
          <a:p>
            <a:pPr algn="ctr"/>
            <a:endParaRPr lang="en-US" sz="3200" dirty="0">
              <a:latin typeface="+mj-lt"/>
            </a:endParaRPr>
          </a:p>
          <a:p>
            <a:pPr marL="0" indent="0" algn="ctr">
              <a:buNone/>
            </a:pPr>
            <a:endParaRPr lang="en-US" sz="3200" dirty="0">
              <a:solidFill>
                <a:schemeClr val="tx1">
                  <a:lumMod val="95000"/>
                  <a:lumOff val="5000"/>
                </a:schemeClr>
              </a:solidFill>
              <a:latin typeface="+mj-lt"/>
            </a:endParaRPr>
          </a:p>
        </p:txBody>
      </p:sp>
      <p:pic>
        <p:nvPicPr>
          <p:cNvPr id="7" name="Picture 5">
            <a:extLst>
              <a:ext uri="{FF2B5EF4-FFF2-40B4-BE49-F238E27FC236}">
                <a16:creationId xmlns:a16="http://schemas.microsoft.com/office/drawing/2014/main" id="{8634E5AB-F882-1174-DF91-D95D8FA376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9017" y="3032481"/>
            <a:ext cx="3773966" cy="34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0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6D4D-4F1B-CB4A-430A-324D455E2577}"/>
              </a:ext>
            </a:extLst>
          </p:cNvPr>
          <p:cNvSpPr>
            <a:spLocks noGrp="1"/>
          </p:cNvSpPr>
          <p:nvPr>
            <p:ph type="title"/>
          </p:nvPr>
        </p:nvSpPr>
        <p:spPr>
          <a:xfrm>
            <a:off x="770897" y="163163"/>
            <a:ext cx="6259489" cy="2387600"/>
          </a:xfrm>
        </p:spPr>
        <p:txBody>
          <a:bodyPr vert="horz" lIns="91440" tIns="45720" rIns="91440" bIns="45720" rtlCol="0" anchor="b">
            <a:normAutofit/>
          </a:bodyPr>
          <a:lstStyle/>
          <a:p>
            <a:r>
              <a:rPr lang="en-US" sz="6000" dirty="0">
                <a:solidFill>
                  <a:schemeClr val="accent5">
                    <a:lumMod val="75000"/>
                  </a:schemeClr>
                </a:solidFill>
              </a:rPr>
              <a:t>Quick Write Activity	</a:t>
            </a:r>
          </a:p>
        </p:txBody>
      </p:sp>
      <p:sp>
        <p:nvSpPr>
          <p:cNvPr id="3" name="Content Placeholder 2">
            <a:extLst>
              <a:ext uri="{FF2B5EF4-FFF2-40B4-BE49-F238E27FC236}">
                <a16:creationId xmlns:a16="http://schemas.microsoft.com/office/drawing/2014/main" id="{9800D345-F482-6E3A-77D4-0A5053626C12}"/>
              </a:ext>
            </a:extLst>
          </p:cNvPr>
          <p:cNvSpPr>
            <a:spLocks noGrp="1"/>
          </p:cNvSpPr>
          <p:nvPr>
            <p:ph sz="half" idx="1"/>
          </p:nvPr>
        </p:nvSpPr>
        <p:spPr>
          <a:xfrm>
            <a:off x="1010420" y="1743427"/>
            <a:ext cx="5085580" cy="1881751"/>
          </a:xfrm>
        </p:spPr>
        <p:txBody>
          <a:bodyPr vert="horz" lIns="91440" tIns="45720" rIns="91440" bIns="45720" rtlCol="0">
            <a:normAutofit/>
          </a:bodyPr>
          <a:lstStyle/>
          <a:p>
            <a:pPr marL="0" indent="0">
              <a:buNone/>
            </a:pPr>
            <a:r>
              <a:rPr lang="en-US" altLang="en-US" sz="2400" dirty="0">
                <a:solidFill>
                  <a:schemeClr val="accent5">
                    <a:lumMod val="75000"/>
                  </a:schemeClr>
                </a:solidFill>
                <a:latin typeface="+mj-lt"/>
                <a:ea typeface="ＭＳ Ｐゴシック" panose="020B0600070205080204" pitchFamily="34" charset="-128"/>
                <a:cs typeface="Calibri" panose="020F0502020204030204" pitchFamily="34" charset="0"/>
              </a:rPr>
              <a:t>What is the difference between a need and a want?  Enter your answer into the Quick </a:t>
            </a:r>
            <a:r>
              <a:rPr lang="en-US" sz="2400" dirty="0">
                <a:solidFill>
                  <a:schemeClr val="accent5">
                    <a:lumMod val="75000"/>
                  </a:schemeClr>
                </a:solidFill>
              </a:rPr>
              <a:t>Write Activity section of the packet. If missing, enter in blank space on the bottom of page 8</a:t>
            </a:r>
          </a:p>
        </p:txBody>
      </p:sp>
      <p:pic>
        <p:nvPicPr>
          <p:cNvPr id="1026" name="Picture 2" descr="The Power of Quick Writes - Keys to ...">
            <a:extLst>
              <a:ext uri="{FF2B5EF4-FFF2-40B4-BE49-F238E27FC236}">
                <a16:creationId xmlns:a16="http://schemas.microsoft.com/office/drawing/2014/main" id="{3044E4E2-C9A6-77AF-1239-72F39ABED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76" r="14264" b="-1"/>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39E1E10-711A-6537-2E22-EDA04E1B78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18377" y="3919982"/>
            <a:ext cx="3180081" cy="2387601"/>
          </a:xfrm>
          <a:prstGeom prst="rect">
            <a:avLst/>
          </a:prstGeom>
        </p:spPr>
      </p:pic>
    </p:spTree>
    <p:extLst>
      <p:ext uri="{BB962C8B-B14F-4D97-AF65-F5344CB8AC3E}">
        <p14:creationId xmlns:p14="http://schemas.microsoft.com/office/powerpoint/2010/main" val="384714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375157" y="741391"/>
            <a:ext cx="5933181" cy="1050833"/>
          </a:xfrm>
        </p:spPr>
        <p:txBody>
          <a:bodyPr anchor="b">
            <a:normAutofit/>
          </a:bodyPr>
          <a:lstStyle/>
          <a:p>
            <a:r>
              <a:rPr lang="en-US" sz="6000" dirty="0">
                <a:solidFill>
                  <a:schemeClr val="accent5">
                    <a:lumMod val="75000"/>
                  </a:schemeClr>
                </a:solidFill>
              </a:rPr>
              <a:t>What is a Need</a:t>
            </a:r>
            <a:r>
              <a:rPr lang="en-US" sz="3200" dirty="0"/>
              <a:t>?</a:t>
            </a:r>
          </a:p>
        </p:txBody>
      </p:sp>
      <p:sp>
        <p:nvSpPr>
          <p:cNvPr id="1031" name="Rectangle 1030">
            <a:extLst>
              <a:ext uri="{FF2B5EF4-FFF2-40B4-BE49-F238E27FC236}">
                <a16:creationId xmlns:a16="http://schemas.microsoft.com/office/drawing/2014/main" id="{37EA83DF-35A8-9CC8-3C8E-C3F32BECC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86300"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76A29D64-B4CD-CEFF-8174-BCDB2EA45C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3362" cy="6858000"/>
            <a:chOff x="12068638" y="0"/>
            <a:chExt cx="123362" cy="6858000"/>
          </a:xfrm>
        </p:grpSpPr>
        <p:sp>
          <p:nvSpPr>
            <p:cNvPr id="1034" name="Rectangle 1033">
              <a:extLst>
                <a:ext uri="{FF2B5EF4-FFF2-40B4-BE49-F238E27FC236}">
                  <a16:creationId xmlns:a16="http://schemas.microsoft.com/office/drawing/2014/main" id="{95271C26-E797-25E4-4A2D-5AA7A104D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E4BD6EF-3C9D-3DEF-A540-84C50BAA5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B60DB52-CECC-1F34-E250-220E8A12F895}"/>
              </a:ext>
            </a:extLst>
          </p:cNvPr>
          <p:cNvPicPr>
            <a:picLocks noChangeAspect="1"/>
          </p:cNvPicPr>
          <p:nvPr/>
        </p:nvPicPr>
        <p:blipFill>
          <a:blip r:embed="rId2">
            <a:extLst>
              <a:ext uri="{837473B0-CC2E-450A-ABE3-18F120FF3D39}">
                <a1611:picAttrSrcUrl xmlns:a1611="http://schemas.microsoft.com/office/drawing/2016/11/main" r:id="rId3"/>
              </a:ext>
            </a:extLst>
          </a:blip>
          <a:srcRect r="68758"/>
          <a:stretch/>
        </p:blipFill>
        <p:spPr>
          <a:xfrm>
            <a:off x="1656600" y="876300"/>
            <a:ext cx="1421630" cy="1558506"/>
          </a:xfrm>
          <a:prstGeom prst="rect">
            <a:avLst/>
          </a:prstGeom>
        </p:spPr>
      </p:pic>
      <p:pic>
        <p:nvPicPr>
          <p:cNvPr id="4" name="Picture 3">
            <a:extLst>
              <a:ext uri="{FF2B5EF4-FFF2-40B4-BE49-F238E27FC236}">
                <a16:creationId xmlns:a16="http://schemas.microsoft.com/office/drawing/2014/main" id="{B9061C00-4A4A-6722-3031-97D800249E22}"/>
              </a:ext>
            </a:extLst>
          </p:cNvPr>
          <p:cNvPicPr>
            <a:picLocks noChangeAspect="1"/>
          </p:cNvPicPr>
          <p:nvPr/>
        </p:nvPicPr>
        <p:blipFill>
          <a:blip r:embed="rId2">
            <a:extLst>
              <a:ext uri="{837473B0-CC2E-450A-ABE3-18F120FF3D39}">
                <a1611:picAttrSrcUrl xmlns:a1611="http://schemas.microsoft.com/office/drawing/2016/11/main" r:id="rId3"/>
              </a:ext>
            </a:extLst>
          </a:blip>
          <a:srcRect l="36342" r="32416"/>
          <a:stretch/>
        </p:blipFill>
        <p:spPr>
          <a:xfrm>
            <a:off x="1645471" y="2632164"/>
            <a:ext cx="1443890" cy="1582910"/>
          </a:xfrm>
          <a:prstGeom prst="rect">
            <a:avLst/>
          </a:prstGeom>
        </p:spPr>
      </p:pic>
      <p:pic>
        <p:nvPicPr>
          <p:cNvPr id="1026" name="Picture 2" descr="Different kinds of shelters Royalty Free Vector Image">
            <a:extLst>
              <a:ext uri="{FF2B5EF4-FFF2-40B4-BE49-F238E27FC236}">
                <a16:creationId xmlns:a16="http://schemas.microsoft.com/office/drawing/2014/main" id="{D593DD96-D4F0-4DEE-1207-1CF1DA8CAF8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272" b="50000"/>
          <a:stretch/>
        </p:blipFill>
        <p:spPr bwMode="auto">
          <a:xfrm>
            <a:off x="1383757" y="4421446"/>
            <a:ext cx="1967317" cy="15935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375156" y="1803637"/>
            <a:ext cx="5933182" cy="3447832"/>
          </a:xfrm>
        </p:spPr>
        <p:txBody>
          <a:bodyPr anchor="t">
            <a:normAutofit fontScale="92500" lnSpcReduction="10000"/>
          </a:bodyPr>
          <a:lstStyle/>
          <a:p>
            <a:pPr marL="0" indent="0">
              <a:buNone/>
            </a:pPr>
            <a:r>
              <a:rPr lang="en-US" altLang="en-US" u="sng" dirty="0">
                <a:solidFill>
                  <a:srgbClr val="FF0000"/>
                </a:solidFill>
                <a:latin typeface="+mj-lt"/>
                <a:ea typeface="ＭＳ Ｐゴシック" panose="020B0600070205080204" pitchFamily="34" charset="-128"/>
                <a:cs typeface="Arial" panose="020B0604020202020204" pitchFamily="34" charset="0"/>
              </a:rPr>
              <a:t>Need</a:t>
            </a:r>
            <a:r>
              <a:rPr lang="en-US" altLang="en-US" dirty="0">
                <a:latin typeface="+mj-lt"/>
                <a:ea typeface="ＭＳ Ｐゴシック" panose="020B0600070205080204" pitchFamily="34" charset="-128"/>
                <a:cs typeface="Arial" panose="020B0604020202020204" pitchFamily="34" charset="0"/>
              </a:rPr>
              <a:t>:  A need is a basic unit of survival. It is something that a person cannot live without</a:t>
            </a:r>
          </a:p>
          <a:p>
            <a:pPr marL="0" indent="0">
              <a:buNone/>
            </a:pPr>
            <a:r>
              <a:rPr lang="en-US" altLang="en-US" dirty="0">
                <a:latin typeface="+mj-lt"/>
                <a:ea typeface="ＭＳ Ｐゴシック" panose="020B0600070205080204" pitchFamily="34" charset="-128"/>
                <a:cs typeface="Arial" panose="020B0604020202020204" pitchFamily="34" charset="0"/>
              </a:rPr>
              <a:t>- In marketing it is what I must purchase before anything else as I need it to survive</a:t>
            </a:r>
          </a:p>
          <a:p>
            <a:pPr marL="0" indent="0">
              <a:buNone/>
            </a:pPr>
            <a:endParaRPr lang="en-US" dirty="0">
              <a:latin typeface="+mj-lt"/>
            </a:endParaRPr>
          </a:p>
          <a:p>
            <a:pPr marL="0" indent="0">
              <a:buNone/>
            </a:pPr>
            <a:r>
              <a:rPr lang="en-US" dirty="0">
                <a:latin typeface="+mj-lt"/>
              </a:rPr>
              <a:t>Examples of needs include: </a:t>
            </a:r>
          </a:p>
          <a:p>
            <a:pPr marL="0" indent="0">
              <a:buNone/>
            </a:pPr>
            <a:r>
              <a:rPr lang="en-US" dirty="0">
                <a:latin typeface="+mj-lt"/>
              </a:rPr>
              <a:t>water, food, shelter</a:t>
            </a:r>
          </a:p>
        </p:txBody>
      </p:sp>
    </p:spTree>
    <p:extLst>
      <p:ext uri="{BB962C8B-B14F-4D97-AF65-F5344CB8AC3E}">
        <p14:creationId xmlns:p14="http://schemas.microsoft.com/office/powerpoint/2010/main" val="11807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16" presetClass="entr" presetSubtype="21"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arn(inVertical)">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3B08880-F4DE-42E0-AE26-F56F56349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1" y="1641752"/>
            <a:ext cx="4394200" cy="1323439"/>
          </a:xfrm>
        </p:spPr>
        <p:txBody>
          <a:bodyPr anchor="t">
            <a:normAutofit/>
          </a:bodyPr>
          <a:lstStyle/>
          <a:p>
            <a:r>
              <a:rPr lang="en-US" sz="4000">
                <a:solidFill>
                  <a:schemeClr val="bg1"/>
                </a:solidFill>
              </a:rPr>
              <a:t>What is a Want?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38201" y="3146400"/>
            <a:ext cx="4394200" cy="2454300"/>
          </a:xfrm>
        </p:spPr>
        <p:txBody>
          <a:bodyPr>
            <a:normAutofit/>
          </a:bodyPr>
          <a:lstStyle/>
          <a:p>
            <a:pPr marL="0" indent="0">
              <a:buNone/>
            </a:pPr>
            <a:r>
              <a:rPr lang="en-US" sz="2400" b="1">
                <a:solidFill>
                  <a:schemeClr val="bg1">
                    <a:alpha val="80000"/>
                  </a:schemeClr>
                </a:solidFill>
                <a:latin typeface="+mj-lt"/>
              </a:rPr>
              <a:t>Want:  </a:t>
            </a:r>
            <a:r>
              <a:rPr lang="en-US" sz="2400">
                <a:solidFill>
                  <a:schemeClr val="bg1">
                    <a:alpha val="80000"/>
                  </a:schemeClr>
                </a:solidFill>
                <a:latin typeface="+mj-lt"/>
              </a:rPr>
              <a:t>A want is something that we would like to have, but we can live without it</a:t>
            </a:r>
          </a:p>
          <a:p>
            <a:pPr marL="0" indent="0">
              <a:buNone/>
            </a:pPr>
            <a:endParaRPr lang="en-US" sz="2400">
              <a:solidFill>
                <a:schemeClr val="bg1">
                  <a:alpha val="80000"/>
                </a:schemeClr>
              </a:solidFill>
              <a:latin typeface="+mj-lt"/>
            </a:endParaRPr>
          </a:p>
          <a:p>
            <a:pPr marL="0" indent="0">
              <a:buNone/>
            </a:pPr>
            <a:r>
              <a:rPr lang="en-US" sz="2400">
                <a:solidFill>
                  <a:schemeClr val="bg1">
                    <a:alpha val="80000"/>
                  </a:schemeClr>
                </a:solidFill>
                <a:latin typeface="+mj-lt"/>
              </a:rPr>
              <a:t>Examples of wants include video games, fancy cars, and ice cream</a:t>
            </a:r>
          </a:p>
          <a:p>
            <a:pPr marL="0" indent="0">
              <a:buNone/>
            </a:pPr>
            <a:endParaRPr lang="en-US" sz="2400">
              <a:solidFill>
                <a:schemeClr val="bg1">
                  <a:alpha val="80000"/>
                </a:schemeClr>
              </a:solidFill>
              <a:latin typeface="+mj-lt"/>
            </a:endParaRPr>
          </a:p>
        </p:txBody>
      </p:sp>
      <p:pic>
        <p:nvPicPr>
          <p:cNvPr id="6" name="Picture 5">
            <a:extLst>
              <a:ext uri="{FF2B5EF4-FFF2-40B4-BE49-F238E27FC236}">
                <a16:creationId xmlns:a16="http://schemas.microsoft.com/office/drawing/2014/main" id="{20AF8439-B066-4662-187E-4F27F75118AB}"/>
              </a:ext>
            </a:extLst>
          </p:cNvPr>
          <p:cNvPicPr>
            <a:picLocks noChangeAspect="1"/>
          </p:cNvPicPr>
          <p:nvPr/>
        </p:nvPicPr>
        <p:blipFill>
          <a:blip r:embed="rId2">
            <a:extLst>
              <a:ext uri="{837473B0-CC2E-450A-ABE3-18F120FF3D39}">
                <a1611:picAttrSrcUrl xmlns:a1611="http://schemas.microsoft.com/office/drawing/2016/11/main" r:id="rId3"/>
              </a:ext>
            </a:extLst>
          </a:blip>
          <a:srcRect r="4680" b="2"/>
          <a:stretch/>
        </p:blipFill>
        <p:spPr>
          <a:xfrm>
            <a:off x="5836446" y="1"/>
            <a:ext cx="6355554" cy="3333749"/>
          </a:xfrm>
          <a:custGeom>
            <a:avLst/>
            <a:gdLst/>
            <a:ahLst/>
            <a:cxnLst/>
            <a:rect l="l" t="t" r="r" b="b"/>
            <a:pathLst>
              <a:path w="6355554" h="3333749">
                <a:moveTo>
                  <a:pt x="3079" y="0"/>
                </a:moveTo>
                <a:lnTo>
                  <a:pt x="6355554" y="0"/>
                </a:lnTo>
                <a:lnTo>
                  <a:pt x="6355554" y="3333749"/>
                </a:lnTo>
                <a:lnTo>
                  <a:pt x="174108" y="3333749"/>
                </a:lnTo>
                <a:lnTo>
                  <a:pt x="133459" y="3178655"/>
                </a:lnTo>
                <a:cubicBezTo>
                  <a:pt x="59462" y="2881722"/>
                  <a:pt x="221" y="2577554"/>
                  <a:pt x="0" y="2257425"/>
                </a:cubicBezTo>
                <a:close/>
              </a:path>
            </a:pathLst>
          </a:custGeom>
        </p:spPr>
      </p:pic>
      <p:pic>
        <p:nvPicPr>
          <p:cNvPr id="5" name="Picture 4">
            <a:extLst>
              <a:ext uri="{FF2B5EF4-FFF2-40B4-BE49-F238E27FC236}">
                <a16:creationId xmlns:a16="http://schemas.microsoft.com/office/drawing/2014/main" id="{FAF40765-9850-CC64-2E21-A55972E8D56F}"/>
              </a:ext>
            </a:extLst>
          </p:cNvPr>
          <p:cNvPicPr>
            <a:picLocks noChangeAspect="1"/>
          </p:cNvPicPr>
          <p:nvPr/>
        </p:nvPicPr>
        <p:blipFill>
          <a:blip r:embed="rId4">
            <a:extLst>
              <a:ext uri="{837473B0-CC2E-450A-ABE3-18F120FF3D39}">
                <a1611:picAttrSrcUrl xmlns:a1611="http://schemas.microsoft.com/office/drawing/2016/11/main" r:id="rId5"/>
              </a:ext>
            </a:extLst>
          </a:blip>
          <a:srcRect l="3044" r="1957" b="-4"/>
          <a:stretch/>
        </p:blipFill>
        <p:spPr>
          <a:xfrm>
            <a:off x="5881861" y="3524256"/>
            <a:ext cx="3166888" cy="3333744"/>
          </a:xfrm>
          <a:custGeom>
            <a:avLst/>
            <a:gdLst/>
            <a:ahLst/>
            <a:cxnLst/>
            <a:rect l="l" t="t" r="r" b="b"/>
            <a:pathLst>
              <a:path w="3166888" h="3333744">
                <a:moveTo>
                  <a:pt x="178755" y="0"/>
                </a:moveTo>
                <a:lnTo>
                  <a:pt x="3166888" y="0"/>
                </a:lnTo>
                <a:lnTo>
                  <a:pt x="3166888" y="3333744"/>
                </a:lnTo>
                <a:lnTo>
                  <a:pt x="0" y="3333744"/>
                </a:lnTo>
                <a:lnTo>
                  <a:pt x="30190" y="3223677"/>
                </a:lnTo>
                <a:cubicBezTo>
                  <a:pt x="200298" y="2589331"/>
                  <a:pt x="376593" y="1812324"/>
                  <a:pt x="376066" y="1119182"/>
                </a:cubicBezTo>
                <a:cubicBezTo>
                  <a:pt x="375841" y="822121"/>
                  <a:pt x="316596" y="532372"/>
                  <a:pt x="242598" y="241205"/>
                </a:cubicBezTo>
                <a:close/>
              </a:path>
            </a:pathLst>
          </a:custGeom>
        </p:spPr>
      </p:pic>
      <p:sp>
        <p:nvSpPr>
          <p:cNvPr id="48" name="Freeform: Shape 47">
            <a:extLst>
              <a:ext uri="{FF2B5EF4-FFF2-40B4-BE49-F238E27FC236}">
                <a16:creationId xmlns:a16="http://schemas.microsoft.com/office/drawing/2014/main" id="{8A2A689E-17C0-4832-920D-11B3E03E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640985"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51" name="Freeform: Shape 50">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id="{1CC71232-B260-C94B-E244-71724141B619}"/>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5707" r="5718" b="-4"/>
          <a:stretch/>
        </p:blipFill>
        <p:spPr>
          <a:xfrm>
            <a:off x="9239250" y="3524256"/>
            <a:ext cx="2952750" cy="3333749"/>
          </a:xfrm>
          <a:custGeom>
            <a:avLst/>
            <a:gdLst/>
            <a:ahLst/>
            <a:cxnLst/>
            <a:rect l="l" t="t" r="r" b="b"/>
            <a:pathLst>
              <a:path w="2952750" h="3333749">
                <a:moveTo>
                  <a:pt x="0" y="0"/>
                </a:moveTo>
                <a:lnTo>
                  <a:pt x="2952750" y="0"/>
                </a:lnTo>
                <a:lnTo>
                  <a:pt x="2952750" y="3333749"/>
                </a:lnTo>
                <a:lnTo>
                  <a:pt x="0" y="3333749"/>
                </a:lnTo>
                <a:close/>
              </a:path>
            </a:pathLst>
          </a:custGeom>
        </p:spPr>
      </p:pic>
    </p:spTree>
    <p:extLst>
      <p:ext uri="{BB962C8B-B14F-4D97-AF65-F5344CB8AC3E}">
        <p14:creationId xmlns:p14="http://schemas.microsoft.com/office/powerpoint/2010/main" val="367688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199" y="511829"/>
            <a:ext cx="10515600" cy="719963"/>
          </a:xfrm>
        </p:spPr>
        <p:txBody>
          <a:bodyPr>
            <a:normAutofit/>
          </a:bodyPr>
          <a:lstStyle/>
          <a:p>
            <a:pPr algn="ctr"/>
            <a:r>
              <a:rPr lang="en-US" sz="4000" dirty="0"/>
              <a:t>Summary</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799" y="1538344"/>
            <a:ext cx="11582400" cy="3355587"/>
          </a:xfrm>
        </p:spPr>
        <p:txBody>
          <a:bodyPr>
            <a:normAutofit/>
          </a:bodyPr>
          <a:lstStyle/>
          <a:p>
            <a:pPr marL="0" indent="0" algn="ctr">
              <a:buNone/>
            </a:pPr>
            <a:r>
              <a:rPr lang="en-US" altLang="en-US" sz="3600" dirty="0">
                <a:latin typeface="+mj-lt"/>
                <a:ea typeface="ＭＳ Ｐゴシック" panose="020B0600070205080204" pitchFamily="34" charset="-128"/>
                <a:cs typeface="Calibri" panose="020F0502020204030204" pitchFamily="34" charset="0"/>
              </a:rPr>
              <a:t>In summary do you think that you can own a business without Marketing Activities?</a:t>
            </a:r>
          </a:p>
          <a:p>
            <a:pPr marL="0" indent="0" algn="ctr" eaLnBrk="1" hangingPunct="1">
              <a:buNone/>
            </a:pPr>
            <a:endParaRPr lang="en-US" altLang="en-US" sz="3600" dirty="0">
              <a:latin typeface="+mj-lt"/>
              <a:ea typeface="ＭＳ Ｐゴシック" panose="020B0600070205080204" pitchFamily="34" charset="-128"/>
              <a:cs typeface="Calibri" panose="020F0502020204030204" pitchFamily="34" charset="0"/>
            </a:endParaRPr>
          </a:p>
        </p:txBody>
      </p:sp>
      <p:pic>
        <p:nvPicPr>
          <p:cNvPr id="5" name="Picture 4">
            <a:extLst>
              <a:ext uri="{FF2B5EF4-FFF2-40B4-BE49-F238E27FC236}">
                <a16:creationId xmlns:a16="http://schemas.microsoft.com/office/drawing/2014/main" id="{1273F0E9-0630-9D4A-B31C-0924DF7C8F0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29403" y="3203090"/>
            <a:ext cx="4733194" cy="2757086"/>
          </a:xfrm>
          <a:prstGeom prst="rect">
            <a:avLst/>
          </a:prstGeom>
        </p:spPr>
      </p:pic>
    </p:spTree>
    <p:extLst>
      <p:ext uri="{BB962C8B-B14F-4D97-AF65-F5344CB8AC3E}">
        <p14:creationId xmlns:p14="http://schemas.microsoft.com/office/powerpoint/2010/main" val="37369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640080" y="329184"/>
            <a:ext cx="6894576" cy="1783080"/>
          </a:xfrm>
        </p:spPr>
        <p:txBody>
          <a:bodyPr anchor="b">
            <a:normAutofit/>
          </a:bodyPr>
          <a:lstStyle/>
          <a:p>
            <a:r>
              <a:rPr lang="en-US" sz="5400" dirty="0"/>
              <a:t>Activity: Let’s Go Shopping!</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640079" y="2706624"/>
            <a:ext cx="7515883" cy="3483864"/>
          </a:xfrm>
        </p:spPr>
        <p:txBody>
          <a:bodyPr>
            <a:noAutofit/>
          </a:bodyPr>
          <a:lstStyle/>
          <a:p>
            <a:pPr marL="0" indent="0">
              <a:buNone/>
            </a:pPr>
            <a:r>
              <a:rPr lang="en-US" sz="2400" u="sng" kern="100" dirty="0">
                <a:effectLst/>
                <a:latin typeface="+mj-lt"/>
                <a:ea typeface="Calibri" panose="020F0502020204030204" pitchFamily="34" charset="0"/>
                <a:cs typeface="Times New Roman" panose="02020603050405020304" pitchFamily="18" charset="0"/>
              </a:rPr>
              <a:t>Directions</a:t>
            </a:r>
            <a:r>
              <a:rPr lang="en-US" sz="2400" kern="100" dirty="0">
                <a:effectLst/>
                <a:latin typeface="+mj-lt"/>
                <a:ea typeface="Calibri" panose="020F0502020204030204" pitchFamily="34" charset="0"/>
                <a:cs typeface="Times New Roman" panose="02020603050405020304" pitchFamily="18" charset="0"/>
              </a:rPr>
              <a:t>: </a:t>
            </a:r>
            <a:r>
              <a:rPr lang="en-US" altLang="en-US" sz="2400" dirty="0">
                <a:latin typeface="+mj-lt"/>
                <a:ea typeface="ＭＳ Ｐゴシック" panose="020B0600070205080204" pitchFamily="34" charset="-128"/>
                <a:cs typeface="Arial" panose="020B0604020202020204" pitchFamily="34" charset="0"/>
              </a:rPr>
              <a:t>Go to Amazon’s website and make a list of two items that would be considered needs for you, and four items that would be considered wants for you. Next to each item, briefly explain why it would be considered a need or a want.  Enter your answers into your activity packet</a:t>
            </a:r>
          </a:p>
          <a:p>
            <a:pPr marL="0" indent="0">
              <a:buNone/>
            </a:pPr>
            <a:endParaRPr lang="en-US" altLang="en-US" sz="2400" dirty="0">
              <a:latin typeface="+mj-lt"/>
              <a:ea typeface="ＭＳ Ｐゴシック" panose="020B0600070205080204" pitchFamily="34" charset="-128"/>
              <a:cs typeface="Arial" panose="020B0604020202020204" pitchFamily="34" charset="0"/>
            </a:endParaRPr>
          </a:p>
          <a:p>
            <a:pPr marL="0" indent="0">
              <a:buNone/>
            </a:pPr>
            <a:r>
              <a:rPr lang="en-US" altLang="en-US" sz="2400" dirty="0">
                <a:latin typeface="+mj-lt"/>
                <a:ea typeface="ＭＳ Ｐゴシック" panose="020B0600070205080204" pitchFamily="34" charset="-128"/>
                <a:cs typeface="Arial" panose="020B0604020202020204" pitchFamily="34" charset="0"/>
              </a:rPr>
              <a:t>For each item, be sure to list what it is, its name, and its price</a:t>
            </a:r>
          </a:p>
          <a:p>
            <a:pPr marL="0" indent="0">
              <a:buNone/>
            </a:pPr>
            <a:r>
              <a:rPr lang="en-US" altLang="en-US" sz="2400" dirty="0">
                <a:latin typeface="+mj-lt"/>
                <a:ea typeface="ＭＳ Ｐゴシック" panose="020B0600070205080204" pitchFamily="34" charset="-128"/>
                <a:cs typeface="Arial" panose="020B0604020202020204" pitchFamily="34" charset="0"/>
              </a:rPr>
              <a:t>For example: Sneakers, Nike Air Force 1, $124</a:t>
            </a:r>
          </a:p>
          <a:p>
            <a:pPr marL="0" indent="0">
              <a:buNone/>
            </a:pPr>
            <a:r>
              <a:rPr lang="en-US" altLang="en-US" sz="2400" dirty="0">
                <a:latin typeface="+mj-lt"/>
                <a:ea typeface="ＭＳ Ｐゴシック" panose="020B0600070205080204" pitchFamily="34" charset="-128"/>
                <a:cs typeface="Arial" panose="020B0604020202020204" pitchFamily="34" charset="0"/>
              </a:rPr>
              <a:t>Then list if it is a want or a need and why?</a:t>
            </a:r>
          </a:p>
        </p:txBody>
      </p:sp>
      <p:pic>
        <p:nvPicPr>
          <p:cNvPr id="4" name="Picture 2" descr="My (Our) Assignment – Keep swimmin'">
            <a:extLst>
              <a:ext uri="{FF2B5EF4-FFF2-40B4-BE49-F238E27FC236}">
                <a16:creationId xmlns:a16="http://schemas.microsoft.com/office/drawing/2014/main" id="{89A82D98-10B5-A34A-30D6-1889B9E6C9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5963" y="329183"/>
            <a:ext cx="34299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and white shoe&#10;&#10;Description automatically generated">
            <a:extLst>
              <a:ext uri="{FF2B5EF4-FFF2-40B4-BE49-F238E27FC236}">
                <a16:creationId xmlns:a16="http://schemas.microsoft.com/office/drawing/2014/main" id="{395D6626-CF98-A085-A989-AE1E9AD955A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3087" b="27488"/>
          <a:stretch/>
        </p:blipFill>
        <p:spPr>
          <a:xfrm>
            <a:off x="7863840" y="4179835"/>
            <a:ext cx="3995928" cy="1974987"/>
          </a:xfrm>
          <a:prstGeom prst="rect">
            <a:avLst/>
          </a:prstGeom>
        </p:spPr>
      </p:pic>
    </p:spTree>
    <p:extLst>
      <p:ext uri="{BB962C8B-B14F-4D97-AF65-F5344CB8AC3E}">
        <p14:creationId xmlns:p14="http://schemas.microsoft.com/office/powerpoint/2010/main" val="171413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807485"/>
            <a:ext cx="10515600" cy="719963"/>
          </a:xfrm>
        </p:spPr>
        <p:txBody>
          <a:bodyPr>
            <a:normAutofit/>
          </a:bodyPr>
          <a:lstStyle/>
          <a:p>
            <a:pPr algn="ctr"/>
            <a:r>
              <a:rPr lang="en-US" sz="4000" dirty="0"/>
              <a:t>Learning Target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799" y="2121408"/>
            <a:ext cx="11582400" cy="3001123"/>
          </a:xfrm>
        </p:spPr>
        <p:txBody>
          <a:bodyPr>
            <a:normAutofit/>
          </a:bodyPr>
          <a:lstStyle/>
          <a:p>
            <a:pPr marL="342900" marR="0" lvl="0" indent="-342900">
              <a:spcBef>
                <a:spcPts val="0"/>
              </a:spcBef>
              <a:spcAft>
                <a:spcPts val="0"/>
              </a:spcAft>
              <a:buFont typeface="+mj-lt"/>
              <a:buAutoNum type="arabicPeriod"/>
            </a:pPr>
            <a:r>
              <a:rPr lang="en-US" dirty="0">
                <a:effectLst/>
                <a:latin typeface="Times New Roman" panose="02020603050405020304" pitchFamily="18" charset="0"/>
                <a:ea typeface="Times New Roman" panose="02020603050405020304" pitchFamily="18" charset="0"/>
              </a:rPr>
              <a:t>Define Marketing</a:t>
            </a:r>
          </a:p>
          <a:p>
            <a:pPr marL="342900" marR="0" lvl="0" indent="-342900">
              <a:spcBef>
                <a:spcPts val="0"/>
              </a:spcBef>
              <a:spcAft>
                <a:spcPts val="0"/>
              </a:spcAft>
              <a:buFont typeface="+mj-lt"/>
              <a:buAutoNum type="arabicPeriod"/>
            </a:pPr>
            <a:r>
              <a:rPr lang="en-US" dirty="0">
                <a:effectLst/>
                <a:latin typeface="Times New Roman" panose="02020603050405020304" pitchFamily="18" charset="0"/>
                <a:ea typeface="Times New Roman" panose="02020603050405020304" pitchFamily="18" charset="0"/>
              </a:rPr>
              <a:t>What is the Marketing Concept</a:t>
            </a:r>
          </a:p>
          <a:p>
            <a:pPr marL="342900" indent="-342900">
              <a:buFont typeface="+mj-lt"/>
              <a:buAutoNum type="arabicPeriod"/>
            </a:pPr>
            <a:r>
              <a:rPr lang="en-US" dirty="0">
                <a:effectLst/>
                <a:latin typeface="Times New Roman" panose="02020603050405020304" pitchFamily="18" charset="0"/>
                <a:ea typeface="Times New Roman" panose="02020603050405020304" pitchFamily="18" charset="0"/>
              </a:rPr>
              <a:t>Wants Versus Needs</a:t>
            </a:r>
            <a:endParaRPr lang="en-US" dirty="0">
              <a:solidFill>
                <a:schemeClr val="tx1">
                  <a:lumMod val="95000"/>
                  <a:lumOff val="5000"/>
                </a:schemeClr>
              </a:solidFill>
              <a:latin typeface="+mj-lt"/>
            </a:endParaRPr>
          </a:p>
        </p:txBody>
      </p:sp>
      <p:pic>
        <p:nvPicPr>
          <p:cNvPr id="6" name="Picture 5">
            <a:extLst>
              <a:ext uri="{FF2B5EF4-FFF2-40B4-BE49-F238E27FC236}">
                <a16:creationId xmlns:a16="http://schemas.microsoft.com/office/drawing/2014/main" id="{C878127B-F74F-D2EA-C58C-84D6919A66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47736" y="3634618"/>
            <a:ext cx="4496525" cy="2619226"/>
          </a:xfrm>
          <a:prstGeom prst="rect">
            <a:avLst/>
          </a:prstGeom>
        </p:spPr>
      </p:pic>
    </p:spTree>
    <p:extLst>
      <p:ext uri="{BB962C8B-B14F-4D97-AF65-F5344CB8AC3E}">
        <p14:creationId xmlns:p14="http://schemas.microsoft.com/office/powerpoint/2010/main" val="105710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If You Build It, They Will Come - Field of Dreams (1989)">
            <a:hlinkClick r:id="" action="ppaction://media"/>
            <a:extLst>
              <a:ext uri="{FF2B5EF4-FFF2-40B4-BE49-F238E27FC236}">
                <a16:creationId xmlns:a16="http://schemas.microsoft.com/office/drawing/2014/main" id="{1BB33F46-A296-5768-E161-3A94013E3EE4}"/>
              </a:ext>
            </a:extLst>
          </p:cNvPr>
          <p:cNvPicPr>
            <a:picLocks noRot="1" noChangeAspect="1"/>
          </p:cNvPicPr>
          <p:nvPr>
            <a:videoFile r:link="rId1"/>
          </p:nvPr>
        </p:nvPicPr>
        <p:blipFill>
          <a:blip r:embed="rId3"/>
          <a:stretch>
            <a:fillRect/>
          </a:stretch>
        </p:blipFill>
        <p:spPr>
          <a:xfrm>
            <a:off x="522951" y="1671716"/>
            <a:ext cx="7871541" cy="4447420"/>
          </a:xfrm>
          <a:prstGeom prst="rect">
            <a:avLst/>
          </a:prstGeom>
        </p:spPr>
      </p:pic>
      <p:sp>
        <p:nvSpPr>
          <p:cNvPr id="5" name="Thought Bubble: Cloud 4">
            <a:extLst>
              <a:ext uri="{FF2B5EF4-FFF2-40B4-BE49-F238E27FC236}">
                <a16:creationId xmlns:a16="http://schemas.microsoft.com/office/drawing/2014/main" id="{1753AF8D-3B0B-F6BE-5D1C-FC77D47D86C1}"/>
              </a:ext>
            </a:extLst>
          </p:cNvPr>
          <p:cNvSpPr/>
          <p:nvPr/>
        </p:nvSpPr>
        <p:spPr>
          <a:xfrm>
            <a:off x="8547100" y="325854"/>
            <a:ext cx="2806700" cy="207010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True or False, If you build it they will come?</a:t>
            </a:r>
          </a:p>
        </p:txBody>
      </p:sp>
      <p:sp>
        <p:nvSpPr>
          <p:cNvPr id="15" name="Content Placeholder 14">
            <a:extLst>
              <a:ext uri="{FF2B5EF4-FFF2-40B4-BE49-F238E27FC236}">
                <a16:creationId xmlns:a16="http://schemas.microsoft.com/office/drawing/2014/main" id="{31A24168-141F-2876-2FFF-C2E2050DFE51}"/>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6886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D5C0B4F-586E-FF4B-9C53-B9D3BF1050E7}"/>
              </a:ext>
            </a:extLst>
          </p:cNvPr>
          <p:cNvSpPr>
            <a:spLocks noGrp="1"/>
          </p:cNvSpPr>
          <p:nvPr>
            <p:ph sz="half" idx="1"/>
          </p:nvPr>
        </p:nvSpPr>
        <p:spPr>
          <a:xfrm>
            <a:off x="522607" y="2367198"/>
            <a:ext cx="5181600" cy="3826369"/>
          </a:xfrm>
        </p:spPr>
        <p:txBody>
          <a:bodyPr>
            <a:normAutofit fontScale="92500" lnSpcReduction="20000"/>
          </a:bodyPr>
          <a:lstStyle/>
          <a:p>
            <a:r>
              <a:rPr lang="en-US" dirty="0"/>
              <a:t>If you open a business, say a restaurant, you slap a name on it, build a location, and everyone will just automatically come because you created a business?</a:t>
            </a:r>
          </a:p>
          <a:p>
            <a:endParaRPr lang="en-US" dirty="0"/>
          </a:p>
          <a:p>
            <a:r>
              <a:rPr lang="en-US" dirty="0"/>
              <a:t>Discuss why or why not at your tables and enter into your activity packet.  </a:t>
            </a:r>
          </a:p>
          <a:p>
            <a:pPr marL="0" indent="0">
              <a:buNone/>
            </a:pPr>
            <a:endParaRPr lang="en-US" dirty="0"/>
          </a:p>
          <a:p>
            <a:r>
              <a:rPr lang="en-US" dirty="0"/>
              <a:t>We will share in class</a:t>
            </a:r>
          </a:p>
        </p:txBody>
      </p:sp>
      <p:pic>
        <p:nvPicPr>
          <p:cNvPr id="8" name="Picture 6" descr="Table Talk">
            <a:extLst>
              <a:ext uri="{FF2B5EF4-FFF2-40B4-BE49-F238E27FC236}">
                <a16:creationId xmlns:a16="http://schemas.microsoft.com/office/drawing/2014/main" id="{A7DAB8C8-758A-8206-6EBC-2B128A4AB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719" y="301094"/>
            <a:ext cx="6046270" cy="3401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4" descr="Teamwork Stock Illustrations – 811,743 ...">
            <a:extLst>
              <a:ext uri="{FF2B5EF4-FFF2-40B4-BE49-F238E27FC236}">
                <a16:creationId xmlns:a16="http://schemas.microsoft.com/office/drawing/2014/main" id="{131B2EEF-7ED2-ACD6-9481-45C807D3CD8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30236" y="3285518"/>
            <a:ext cx="2591057" cy="25910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4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199" y="359110"/>
            <a:ext cx="10515600" cy="719963"/>
          </a:xfrm>
        </p:spPr>
        <p:txBody>
          <a:bodyPr>
            <a:normAutofit/>
          </a:bodyPr>
          <a:lstStyle/>
          <a:p>
            <a:pPr algn="ctr"/>
            <a:r>
              <a:rPr lang="en-US" sz="4000" dirty="0"/>
              <a:t>Do Now</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434451" y="1537843"/>
            <a:ext cx="11323094" cy="4833863"/>
          </a:xfrm>
        </p:spPr>
        <p:txBody>
          <a:bodyPr>
            <a:normAutofit/>
          </a:bodyPr>
          <a:lstStyle/>
          <a:p>
            <a:pPr marL="0" indent="0" algn="ctr">
              <a:buNone/>
            </a:pPr>
            <a:r>
              <a:rPr lang="en-US" sz="3600" dirty="0">
                <a:latin typeface="+mj-lt"/>
              </a:rPr>
              <a:t>What comes to mind when you hear the word “marketing”?</a:t>
            </a:r>
          </a:p>
          <a:p>
            <a:pPr marL="0" indent="0" algn="ctr">
              <a:buNone/>
            </a:pPr>
            <a:endParaRPr lang="en-US" sz="3600" dirty="0">
              <a:latin typeface="+mj-lt"/>
            </a:endParaRPr>
          </a:p>
          <a:p>
            <a:pPr marL="0" indent="0" algn="ctr">
              <a:buNone/>
            </a:pPr>
            <a:endParaRPr lang="en-US" sz="3600" dirty="0">
              <a:latin typeface="+mj-lt"/>
            </a:endParaRPr>
          </a:p>
        </p:txBody>
      </p:sp>
      <p:pic>
        <p:nvPicPr>
          <p:cNvPr id="4" name="Picture 3">
            <a:extLst>
              <a:ext uri="{FF2B5EF4-FFF2-40B4-BE49-F238E27FC236}">
                <a16:creationId xmlns:a16="http://schemas.microsoft.com/office/drawing/2014/main" id="{6AA35370-40AF-8D67-F152-F47EE8FDDA05}"/>
              </a:ext>
            </a:extLst>
          </p:cNvPr>
          <p:cNvPicPr>
            <a:picLocks noChangeAspect="1"/>
          </p:cNvPicPr>
          <p:nvPr/>
        </p:nvPicPr>
        <p:blipFill>
          <a:blip r:embed="rId2"/>
          <a:stretch>
            <a:fillRect/>
          </a:stretch>
        </p:blipFill>
        <p:spPr>
          <a:xfrm>
            <a:off x="3670933" y="2938523"/>
            <a:ext cx="4850130" cy="2797008"/>
          </a:xfrm>
          <a:prstGeom prst="rect">
            <a:avLst/>
          </a:prstGeom>
        </p:spPr>
      </p:pic>
    </p:spTree>
    <p:extLst>
      <p:ext uri="{BB962C8B-B14F-4D97-AF65-F5344CB8AC3E}">
        <p14:creationId xmlns:p14="http://schemas.microsoft.com/office/powerpoint/2010/main" val="196606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3357F85-BD5A-86C0-1F5D-FCA5F60A820D}"/>
              </a:ext>
            </a:extLst>
          </p:cNvPr>
          <p:cNvGrpSpPr/>
          <p:nvPr/>
        </p:nvGrpSpPr>
        <p:grpSpPr>
          <a:xfrm>
            <a:off x="6572835" y="368071"/>
            <a:ext cx="5058533" cy="3540516"/>
            <a:chOff x="6572835" y="368071"/>
            <a:chExt cx="5058533" cy="3540516"/>
          </a:xfrm>
        </p:grpSpPr>
        <p:pic>
          <p:nvPicPr>
            <p:cNvPr id="9" name="Picture 8">
              <a:extLst>
                <a:ext uri="{FF2B5EF4-FFF2-40B4-BE49-F238E27FC236}">
                  <a16:creationId xmlns:a16="http://schemas.microsoft.com/office/drawing/2014/main" id="{03DFD545-E988-1DDB-6B06-7E8D66AAFB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72835" y="368071"/>
              <a:ext cx="5058533" cy="3540516"/>
            </a:xfrm>
            <a:prstGeom prst="rect">
              <a:avLst/>
            </a:prstGeom>
          </p:spPr>
        </p:pic>
        <p:sp>
          <p:nvSpPr>
            <p:cNvPr id="12" name="TextBox 11">
              <a:extLst>
                <a:ext uri="{FF2B5EF4-FFF2-40B4-BE49-F238E27FC236}">
                  <a16:creationId xmlns:a16="http://schemas.microsoft.com/office/drawing/2014/main" id="{87AB5E3A-A537-2AA7-296E-0E2EDE65B332}"/>
                </a:ext>
              </a:extLst>
            </p:cNvPr>
            <p:cNvSpPr txBox="1"/>
            <p:nvPr/>
          </p:nvSpPr>
          <p:spPr>
            <a:xfrm>
              <a:off x="7044546" y="978334"/>
              <a:ext cx="4115107" cy="1477328"/>
            </a:xfrm>
            <a:prstGeom prst="rect">
              <a:avLst/>
            </a:prstGeom>
            <a:noFill/>
          </p:spPr>
          <p:txBody>
            <a:bodyPr wrap="square" rtlCol="0">
              <a:spAutoFit/>
            </a:bodyPr>
            <a:lstStyle/>
            <a:p>
              <a:pPr algn="ctr"/>
              <a:r>
                <a:rPr lang="en-US" sz="4500" b="1" dirty="0">
                  <a:latin typeface="+mj-lt"/>
                </a:rPr>
                <a:t>Selling products?</a:t>
              </a:r>
            </a:p>
          </p:txBody>
        </p:sp>
      </p:grpSp>
      <p:grpSp>
        <p:nvGrpSpPr>
          <p:cNvPr id="22" name="Group 21">
            <a:extLst>
              <a:ext uri="{FF2B5EF4-FFF2-40B4-BE49-F238E27FC236}">
                <a16:creationId xmlns:a16="http://schemas.microsoft.com/office/drawing/2014/main" id="{A341047C-5B38-0E5B-927C-C7E2326E786C}"/>
              </a:ext>
            </a:extLst>
          </p:cNvPr>
          <p:cNvGrpSpPr/>
          <p:nvPr/>
        </p:nvGrpSpPr>
        <p:grpSpPr>
          <a:xfrm>
            <a:off x="6572834" y="3733223"/>
            <a:ext cx="5058533" cy="3540516"/>
            <a:chOff x="6572835" y="3908587"/>
            <a:chExt cx="5058533" cy="3540516"/>
          </a:xfrm>
        </p:grpSpPr>
        <p:pic>
          <p:nvPicPr>
            <p:cNvPr id="13" name="Picture 12">
              <a:extLst>
                <a:ext uri="{FF2B5EF4-FFF2-40B4-BE49-F238E27FC236}">
                  <a16:creationId xmlns:a16="http://schemas.microsoft.com/office/drawing/2014/main" id="{93A7DE68-2BAB-4963-AF5D-02D647C83A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72835" y="3908587"/>
              <a:ext cx="5058533" cy="3540516"/>
            </a:xfrm>
            <a:prstGeom prst="rect">
              <a:avLst/>
            </a:prstGeom>
          </p:spPr>
        </p:pic>
        <p:sp>
          <p:nvSpPr>
            <p:cNvPr id="14" name="TextBox 13">
              <a:extLst>
                <a:ext uri="{FF2B5EF4-FFF2-40B4-BE49-F238E27FC236}">
                  <a16:creationId xmlns:a16="http://schemas.microsoft.com/office/drawing/2014/main" id="{4B4719C2-A765-8E82-B417-094D49D148AA}"/>
                </a:ext>
              </a:extLst>
            </p:cNvPr>
            <p:cNvSpPr txBox="1"/>
            <p:nvPr/>
          </p:nvSpPr>
          <p:spPr>
            <a:xfrm>
              <a:off x="7044547" y="4894015"/>
              <a:ext cx="4115107" cy="784830"/>
            </a:xfrm>
            <a:prstGeom prst="rect">
              <a:avLst/>
            </a:prstGeom>
            <a:noFill/>
          </p:spPr>
          <p:txBody>
            <a:bodyPr wrap="square" rtlCol="0">
              <a:spAutoFit/>
            </a:bodyPr>
            <a:lstStyle/>
            <a:p>
              <a:pPr algn="ctr"/>
              <a:r>
                <a:rPr lang="en-US" sz="4500" b="1" dirty="0">
                  <a:latin typeface="+mj-lt"/>
                </a:rPr>
                <a:t>Billboards?</a:t>
              </a:r>
            </a:p>
          </p:txBody>
        </p:sp>
      </p:grpSp>
      <p:grpSp>
        <p:nvGrpSpPr>
          <p:cNvPr id="25" name="Group 24">
            <a:extLst>
              <a:ext uri="{FF2B5EF4-FFF2-40B4-BE49-F238E27FC236}">
                <a16:creationId xmlns:a16="http://schemas.microsoft.com/office/drawing/2014/main" id="{404329DB-51EE-9713-3E79-034BB602FCF5}"/>
              </a:ext>
            </a:extLst>
          </p:cNvPr>
          <p:cNvGrpSpPr/>
          <p:nvPr/>
        </p:nvGrpSpPr>
        <p:grpSpPr>
          <a:xfrm>
            <a:off x="686242" y="-35176"/>
            <a:ext cx="5214108" cy="3649404"/>
            <a:chOff x="686242" y="-35176"/>
            <a:chExt cx="5214108" cy="3649404"/>
          </a:xfrm>
        </p:grpSpPr>
        <p:pic>
          <p:nvPicPr>
            <p:cNvPr id="15" name="Picture 14">
              <a:extLst>
                <a:ext uri="{FF2B5EF4-FFF2-40B4-BE49-F238E27FC236}">
                  <a16:creationId xmlns:a16="http://schemas.microsoft.com/office/drawing/2014/main" id="{1DD550F7-E5A1-3B62-CCB9-953423AC55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686242" y="-35176"/>
              <a:ext cx="5214108" cy="3649404"/>
            </a:xfrm>
            <a:prstGeom prst="rect">
              <a:avLst/>
            </a:prstGeom>
          </p:spPr>
        </p:pic>
        <p:sp>
          <p:nvSpPr>
            <p:cNvPr id="16" name="TextBox 15">
              <a:extLst>
                <a:ext uri="{FF2B5EF4-FFF2-40B4-BE49-F238E27FC236}">
                  <a16:creationId xmlns:a16="http://schemas.microsoft.com/office/drawing/2014/main" id="{017C9CAF-B2BF-F48C-5AAD-2393A7629515}"/>
                </a:ext>
              </a:extLst>
            </p:cNvPr>
            <p:cNvSpPr txBox="1"/>
            <p:nvPr/>
          </p:nvSpPr>
          <p:spPr>
            <a:xfrm>
              <a:off x="1292225" y="978334"/>
              <a:ext cx="4241667" cy="784830"/>
            </a:xfrm>
            <a:prstGeom prst="rect">
              <a:avLst/>
            </a:prstGeom>
            <a:noFill/>
          </p:spPr>
          <p:txBody>
            <a:bodyPr wrap="square" rtlCol="0">
              <a:spAutoFit/>
            </a:bodyPr>
            <a:lstStyle/>
            <a:p>
              <a:pPr algn="ctr"/>
              <a:r>
                <a:rPr lang="en-US" sz="4500" b="1" dirty="0">
                  <a:latin typeface="+mj-lt"/>
                </a:rPr>
                <a:t>Advertisements?</a:t>
              </a:r>
            </a:p>
          </p:txBody>
        </p:sp>
      </p:grpSp>
      <p:grpSp>
        <p:nvGrpSpPr>
          <p:cNvPr id="23" name="Group 22">
            <a:extLst>
              <a:ext uri="{FF2B5EF4-FFF2-40B4-BE49-F238E27FC236}">
                <a16:creationId xmlns:a16="http://schemas.microsoft.com/office/drawing/2014/main" id="{5DD062AE-F040-44D6-B88B-3016E61CE7A0}"/>
              </a:ext>
            </a:extLst>
          </p:cNvPr>
          <p:cNvGrpSpPr/>
          <p:nvPr/>
        </p:nvGrpSpPr>
        <p:grpSpPr>
          <a:xfrm>
            <a:off x="431370" y="3304824"/>
            <a:ext cx="5187797" cy="3630989"/>
            <a:chOff x="431370" y="3304824"/>
            <a:chExt cx="5187797" cy="3630989"/>
          </a:xfrm>
        </p:grpSpPr>
        <p:pic>
          <p:nvPicPr>
            <p:cNvPr id="19" name="Picture 18">
              <a:extLst>
                <a:ext uri="{FF2B5EF4-FFF2-40B4-BE49-F238E27FC236}">
                  <a16:creationId xmlns:a16="http://schemas.microsoft.com/office/drawing/2014/main" id="{B64EA64C-2290-D774-3CAB-98D54EBA24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431370" y="3304824"/>
              <a:ext cx="5187797" cy="3630989"/>
            </a:xfrm>
            <a:prstGeom prst="rect">
              <a:avLst/>
            </a:prstGeom>
          </p:spPr>
        </p:pic>
        <p:sp>
          <p:nvSpPr>
            <p:cNvPr id="20" name="TextBox 19">
              <a:extLst>
                <a:ext uri="{FF2B5EF4-FFF2-40B4-BE49-F238E27FC236}">
                  <a16:creationId xmlns:a16="http://schemas.microsoft.com/office/drawing/2014/main" id="{26341F69-8407-BCE2-D17F-B21B7119316C}"/>
                </a:ext>
              </a:extLst>
            </p:cNvPr>
            <p:cNvSpPr txBox="1"/>
            <p:nvPr/>
          </p:nvSpPr>
          <p:spPr>
            <a:xfrm>
              <a:off x="1103856" y="4371058"/>
              <a:ext cx="3842824" cy="784830"/>
            </a:xfrm>
            <a:prstGeom prst="rect">
              <a:avLst/>
            </a:prstGeom>
            <a:noFill/>
          </p:spPr>
          <p:txBody>
            <a:bodyPr wrap="square" rtlCol="0">
              <a:spAutoFit/>
            </a:bodyPr>
            <a:lstStyle/>
            <a:p>
              <a:pPr algn="ctr"/>
              <a:r>
                <a:rPr lang="en-US" sz="4500" b="1" dirty="0">
                  <a:latin typeface="+mj-lt"/>
                </a:rPr>
                <a:t>Commercials?</a:t>
              </a:r>
            </a:p>
          </p:txBody>
        </p:sp>
      </p:grpSp>
    </p:spTree>
    <p:extLst>
      <p:ext uri="{BB962C8B-B14F-4D97-AF65-F5344CB8AC3E}">
        <p14:creationId xmlns:p14="http://schemas.microsoft.com/office/powerpoint/2010/main" val="59527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258159"/>
            <a:ext cx="11582400" cy="5425440"/>
          </a:xfrm>
        </p:spPr>
        <p:txBody>
          <a:bodyPr>
            <a:noAutofit/>
          </a:bodyPr>
          <a:lstStyle/>
          <a:p>
            <a:pPr marL="0" indent="0" algn="ctr" fontAlgn="base">
              <a:buNone/>
            </a:pPr>
            <a:r>
              <a:rPr lang="en-US" sz="3200" b="0" i="0" u="none" strike="noStrike" dirty="0">
                <a:solidFill>
                  <a:schemeClr val="tx1">
                    <a:lumMod val="95000"/>
                    <a:lumOff val="5000"/>
                  </a:schemeClr>
                </a:solidFill>
                <a:effectLst/>
                <a:latin typeface="+mj-lt"/>
              </a:rPr>
              <a:t>Marketing is more than just commercials or billboards. While advertisements play a role in marketing, the whole concept encompasses a broader range of activities</a:t>
            </a:r>
            <a:endParaRPr lang="en-US" sz="3200" dirty="0">
              <a:solidFill>
                <a:schemeClr val="tx1">
                  <a:lumMod val="95000"/>
                  <a:lumOff val="5000"/>
                </a:schemeClr>
              </a:solidFill>
              <a:highlight>
                <a:srgbClr val="C0C0C0"/>
              </a:highlight>
              <a:latin typeface="+mj-lt"/>
            </a:endParaRPr>
          </a:p>
        </p:txBody>
      </p:sp>
      <p:pic>
        <p:nvPicPr>
          <p:cNvPr id="2050" name="Picture 2" descr="Marketing in Business - Definition, Types, Strategies">
            <a:extLst>
              <a:ext uri="{FF2B5EF4-FFF2-40B4-BE49-F238E27FC236}">
                <a16:creationId xmlns:a16="http://schemas.microsoft.com/office/drawing/2014/main" id="{C959A130-FE21-760D-FC3E-18DD1FAC7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448" y="1938842"/>
            <a:ext cx="8036992" cy="466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77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6" name="Rectangle 310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640080" y="325369"/>
            <a:ext cx="4368602" cy="1956841"/>
          </a:xfrm>
        </p:spPr>
        <p:txBody>
          <a:bodyPr anchor="b">
            <a:normAutofit/>
          </a:bodyPr>
          <a:lstStyle/>
          <a:p>
            <a:r>
              <a:rPr lang="en-US" altLang="en-US" sz="5400" dirty="0">
                <a:ea typeface="ＭＳ Ｐゴシック" panose="020B0600070205080204" pitchFamily="34" charset="-128"/>
                <a:cs typeface="Calibri" panose="020F0502020204030204" pitchFamily="34" charset="0"/>
              </a:rPr>
              <a:t>Definition of Marketing</a:t>
            </a:r>
            <a:endParaRPr lang="en-US" sz="5400" dirty="0"/>
          </a:p>
        </p:txBody>
      </p:sp>
      <p:sp>
        <p:nvSpPr>
          <p:cNvPr id="309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What is digital marketing? A complete guide">
            <a:extLst>
              <a:ext uri="{FF2B5EF4-FFF2-40B4-BE49-F238E27FC236}">
                <a16:creationId xmlns:a16="http://schemas.microsoft.com/office/drawing/2014/main" id="{5786C1D4-DA45-BC73-5C22-0B8452053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60" r="4458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640080" y="2872899"/>
            <a:ext cx="5455920" cy="3320668"/>
          </a:xfrm>
        </p:spPr>
        <p:txBody>
          <a:bodyPr>
            <a:noAutofit/>
          </a:bodyPr>
          <a:lstStyle/>
          <a:p>
            <a:pPr marL="0" indent="0">
              <a:buNone/>
            </a:pPr>
            <a:r>
              <a:rPr lang="en-US" b="1" u="sng" dirty="0">
                <a:solidFill>
                  <a:srgbClr val="FF0000"/>
                </a:solidFill>
                <a:latin typeface="+mj-lt"/>
              </a:rPr>
              <a:t>Marketing</a:t>
            </a:r>
            <a:r>
              <a:rPr lang="en-US" dirty="0">
                <a:latin typeface="+mj-lt"/>
              </a:rPr>
              <a:t>: the process of creating, communicating, and delivering value to customers through products that customers WANT and NEED</a:t>
            </a:r>
          </a:p>
          <a:p>
            <a:pPr marL="0" indent="0">
              <a:buNone/>
            </a:pPr>
            <a:endParaRPr lang="en-US" dirty="0">
              <a:latin typeface="+mj-lt"/>
            </a:endParaRPr>
          </a:p>
          <a:p>
            <a:pPr marL="0" indent="0">
              <a:buNone/>
            </a:pPr>
            <a:r>
              <a:rPr lang="en-US" dirty="0">
                <a:latin typeface="+mj-lt"/>
              </a:rPr>
              <a:t>It's about understanding customer needs, designing products that meet those needs, and making sure customers know about them</a:t>
            </a:r>
          </a:p>
        </p:txBody>
      </p:sp>
    </p:spTree>
    <p:extLst>
      <p:ext uri="{BB962C8B-B14F-4D97-AF65-F5344CB8AC3E}">
        <p14:creationId xmlns:p14="http://schemas.microsoft.com/office/powerpoint/2010/main" val="35186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31 Marketing Ideas to Grow Your Business | Rikvin Pte Ltd">
            <a:extLst>
              <a:ext uri="{FF2B5EF4-FFF2-40B4-BE49-F238E27FC236}">
                <a16:creationId xmlns:a16="http://schemas.microsoft.com/office/drawing/2014/main" id="{ED95205F-1D9F-B561-5290-114C81E76875}"/>
              </a:ext>
            </a:extLst>
          </p:cNvPr>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9667" r="18834"/>
          <a:stretch/>
        </p:blipFill>
        <p:spPr bwMode="auto">
          <a:xfrm>
            <a:off x="6289388" y="1371600"/>
            <a:ext cx="5836573" cy="37961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BA18FF-ADB7-4509-0AF3-F122722E01B9}"/>
              </a:ext>
            </a:extLst>
          </p:cNvPr>
          <p:cNvSpPr>
            <a:spLocks noGrp="1"/>
          </p:cNvSpPr>
          <p:nvPr>
            <p:ph type="title"/>
          </p:nvPr>
        </p:nvSpPr>
        <p:spPr>
          <a:xfrm>
            <a:off x="838200" y="365125"/>
            <a:ext cx="3822189" cy="790575"/>
          </a:xfrm>
        </p:spPr>
        <p:txBody>
          <a:bodyPr>
            <a:normAutofit/>
          </a:bodyPr>
          <a:lstStyle/>
          <a:p>
            <a:r>
              <a:rPr lang="en-US" sz="4000" b="1"/>
              <a:t>Marketing</a:t>
            </a:r>
            <a:endParaRPr lang="en-US" sz="4000" b="1" dirty="0"/>
          </a:p>
        </p:txBody>
      </p:sp>
      <p:sp>
        <p:nvSpPr>
          <p:cNvPr id="3" name="Content Placeholder 2">
            <a:extLst>
              <a:ext uri="{FF2B5EF4-FFF2-40B4-BE49-F238E27FC236}">
                <a16:creationId xmlns:a16="http://schemas.microsoft.com/office/drawing/2014/main" id="{71804171-40E7-DCCF-AE42-85CBB0A9E6A3}"/>
              </a:ext>
            </a:extLst>
          </p:cNvPr>
          <p:cNvSpPr>
            <a:spLocks noGrp="1"/>
          </p:cNvSpPr>
          <p:nvPr>
            <p:ph idx="1"/>
          </p:nvPr>
        </p:nvSpPr>
        <p:spPr>
          <a:xfrm>
            <a:off x="838199" y="1371600"/>
            <a:ext cx="5538537" cy="5486400"/>
          </a:xfrm>
        </p:spPr>
        <p:txBody>
          <a:bodyPr>
            <a:normAutofit/>
          </a:bodyPr>
          <a:lstStyle/>
          <a:p>
            <a:pPr marL="0" indent="0">
              <a:buNone/>
            </a:pPr>
            <a:endParaRPr lang="en-US" sz="2400">
              <a:highlight>
                <a:srgbClr val="FFFFFF"/>
              </a:highlight>
              <a:latin typeface="Google Sans"/>
            </a:endParaRPr>
          </a:p>
          <a:p>
            <a:pPr marL="0" indent="0">
              <a:buNone/>
            </a:pPr>
            <a:r>
              <a:rPr lang="en-US" b="1" i="0">
                <a:effectLst/>
                <a:highlight>
                  <a:srgbClr val="FFFFFF"/>
                </a:highlight>
                <a:latin typeface="Google Sans"/>
              </a:rPr>
              <a:t>Marketing includes (to name a few)</a:t>
            </a:r>
          </a:p>
          <a:p>
            <a:r>
              <a:rPr lang="en-US" b="0" i="0">
                <a:effectLst/>
                <a:highlight>
                  <a:srgbClr val="FFFFFF"/>
                </a:highlight>
                <a:latin typeface="Google Sans"/>
              </a:rPr>
              <a:t>Naming/Branding your business</a:t>
            </a:r>
          </a:p>
          <a:p>
            <a:r>
              <a:rPr lang="en-US">
                <a:highlight>
                  <a:srgbClr val="FFFFFF"/>
                </a:highlight>
                <a:latin typeface="Google Sans"/>
              </a:rPr>
              <a:t>Creating/Purchasing your products</a:t>
            </a:r>
          </a:p>
          <a:p>
            <a:r>
              <a:rPr lang="en-US">
                <a:highlight>
                  <a:srgbClr val="FFFFFF"/>
                </a:highlight>
                <a:latin typeface="Google Sans"/>
              </a:rPr>
              <a:t>Advertising</a:t>
            </a:r>
          </a:p>
          <a:p>
            <a:r>
              <a:rPr lang="en-US">
                <a:highlight>
                  <a:srgbClr val="FFFFFF"/>
                </a:highlight>
                <a:latin typeface="Google Sans"/>
              </a:rPr>
              <a:t>Building websites, social media etc.</a:t>
            </a:r>
          </a:p>
          <a:p>
            <a:r>
              <a:rPr lang="en-US">
                <a:highlight>
                  <a:srgbClr val="FFFFFF"/>
                </a:highlight>
                <a:latin typeface="Google Sans"/>
              </a:rPr>
              <a:t>Pricing </a:t>
            </a:r>
          </a:p>
          <a:p>
            <a:r>
              <a:rPr lang="en-US">
                <a:highlight>
                  <a:srgbClr val="FFFFFF"/>
                </a:highlight>
                <a:latin typeface="Google Sans"/>
              </a:rPr>
              <a:t>Publicity</a:t>
            </a:r>
          </a:p>
          <a:p>
            <a:r>
              <a:rPr lang="en-US">
                <a:highlight>
                  <a:srgbClr val="FFFFFF"/>
                </a:highlight>
                <a:latin typeface="Google Sans"/>
              </a:rPr>
              <a:t>Product Placement</a:t>
            </a:r>
            <a:endParaRPr lang="en-US" dirty="0">
              <a:highlight>
                <a:srgbClr val="FFFFFF"/>
              </a:highlight>
              <a:latin typeface="Google Sans"/>
            </a:endParaRPr>
          </a:p>
        </p:txBody>
      </p:sp>
    </p:spTree>
    <p:extLst>
      <p:ext uri="{BB962C8B-B14F-4D97-AF65-F5344CB8AC3E}">
        <p14:creationId xmlns:p14="http://schemas.microsoft.com/office/powerpoint/2010/main" val="27342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23280</TotalTime>
  <Words>555</Words>
  <Application>Microsoft Office PowerPoint</Application>
  <PresentationFormat>Widescreen</PresentationFormat>
  <Paragraphs>62</Paragraphs>
  <Slides>16</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Calibri Light</vt:lpstr>
      <vt:lpstr>Google Sans</vt:lpstr>
      <vt:lpstr>Times New Roman</vt:lpstr>
      <vt:lpstr>Office Theme</vt:lpstr>
      <vt:lpstr>PowerPoint Presentation</vt:lpstr>
      <vt:lpstr>Learning Target</vt:lpstr>
      <vt:lpstr>PowerPoint Presentation</vt:lpstr>
      <vt:lpstr>PowerPoint Presentation</vt:lpstr>
      <vt:lpstr>Do Now</vt:lpstr>
      <vt:lpstr>PowerPoint Presentation</vt:lpstr>
      <vt:lpstr>PowerPoint Presentation</vt:lpstr>
      <vt:lpstr>Definition of Marketing</vt:lpstr>
      <vt:lpstr>Marketing</vt:lpstr>
      <vt:lpstr>Marketing Concept</vt:lpstr>
      <vt:lpstr>What is the Marketing Concept?</vt:lpstr>
      <vt:lpstr>Quick Write Activity </vt:lpstr>
      <vt:lpstr>What is a Need?</vt:lpstr>
      <vt:lpstr>What is a Want?</vt:lpstr>
      <vt:lpstr>Summary</vt:lpstr>
      <vt:lpstr>Activity: Let’s Go Shopping!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Accounting</dc:title>
  <dc:creator>Microsoft Office User</dc:creator>
  <cp:lastModifiedBy>Cassie Vetter</cp:lastModifiedBy>
  <cp:revision>292</cp:revision>
  <dcterms:created xsi:type="dcterms:W3CDTF">2023-04-17T18:10:03Z</dcterms:created>
  <dcterms:modified xsi:type="dcterms:W3CDTF">2024-09-22T13:35:13Z</dcterms:modified>
</cp:coreProperties>
</file>